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5" r:id="rId5"/>
    <p:sldId id="263" r:id="rId6"/>
    <p:sldId id="266" r:id="rId7"/>
    <p:sldId id="267" r:id="rId8"/>
    <p:sldId id="268" r:id="rId9"/>
    <p:sldId id="261" r:id="rId10"/>
    <p:sldId id="274" r:id="rId11"/>
    <p:sldId id="264" r:id="rId12"/>
    <p:sldId id="275" r:id="rId13"/>
    <p:sldId id="262" r:id="rId14"/>
    <p:sldId id="269" r:id="rId15"/>
    <p:sldId id="258" r:id="rId16"/>
    <p:sldId id="270" r:id="rId17"/>
    <p:sldId id="271" r:id="rId18"/>
    <p:sldId id="272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Val val="1"/>
          </c:dLbls>
          <c:cat>
            <c:strRef>
              <c:f>Sheet1!$A$2:$A$6</c:f>
              <c:strCache>
                <c:ptCount val="5"/>
                <c:pt idx="0">
                  <c:v>Gravel</c:v>
                </c:pt>
                <c:pt idx="1">
                  <c:v>Fine Gravel</c:v>
                </c:pt>
                <c:pt idx="2">
                  <c:v>Coarse Sand</c:v>
                </c:pt>
                <c:pt idx="3">
                  <c:v>Fine Sand</c:v>
                </c:pt>
                <c:pt idx="4">
                  <c:v>Silt and Clay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63.3</c:v>
                </c:pt>
                <c:pt idx="1">
                  <c:v>10.8</c:v>
                </c:pt>
                <c:pt idx="2">
                  <c:v>7.5</c:v>
                </c:pt>
                <c:pt idx="3">
                  <c:v>5.3</c:v>
                </c:pt>
                <c:pt idx="4">
                  <c:v>4.5999999999999996</c:v>
                </c:pt>
              </c:numCache>
            </c:numRef>
          </c:val>
        </c:ser>
        <c:shape val="box"/>
        <c:axId val="71404544"/>
        <c:axId val="71439488"/>
        <c:axId val="0"/>
      </c:bar3DChart>
      <c:catAx>
        <c:axId val="71404544"/>
        <c:scaling>
          <c:orientation val="minMax"/>
        </c:scaling>
        <c:axPos val="b"/>
        <c:tickLblPos val="nextTo"/>
        <c:crossAx val="71439488"/>
        <c:crosses val="autoZero"/>
        <c:auto val="1"/>
        <c:lblAlgn val="ctr"/>
        <c:lblOffset val="100"/>
      </c:catAx>
      <c:valAx>
        <c:axId val="71439488"/>
        <c:scaling>
          <c:orientation val="minMax"/>
        </c:scaling>
        <c:axPos val="l"/>
        <c:majorGridlines/>
        <c:numFmt formatCode="General" sourceLinked="1"/>
        <c:tickLblPos val="nextTo"/>
        <c:crossAx val="714045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view3D>
      <c:rotX val="20"/>
      <c:rotY val="10"/>
      <c:perspective val="30"/>
    </c:view3D>
    <c:plotArea>
      <c:layout>
        <c:manualLayout>
          <c:layoutTarget val="inner"/>
          <c:xMode val="edge"/>
          <c:yMode val="edge"/>
          <c:x val="7.430796150481192E-2"/>
          <c:y val="1.9166666666666665E-2"/>
          <c:w val="0.81438779527559069"/>
          <c:h val="0.94314814814814829"/>
        </c:manualLayout>
      </c:layout>
      <c:line3D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2004</c:v>
                </c:pt>
              </c:strCache>
            </c:strRef>
          </c:tx>
          <c:spPr>
            <a:ln w="9525">
              <a:solidFill>
                <a:srgbClr val="92D050"/>
              </a:solidFill>
            </a:ln>
          </c:spPr>
          <c:cat>
            <c:strRef>
              <c:f>Sheet1!$A$2:$A$26</c:f>
              <c:strCache>
                <c:ptCount val="25"/>
                <c:pt idx="0">
                  <c:v>Shore</c:v>
                </c:pt>
                <c:pt idx="2">
                  <c:v>one</c:v>
                </c:pt>
                <c:pt idx="4">
                  <c:v>two</c:v>
                </c:pt>
                <c:pt idx="6">
                  <c:v>three</c:v>
                </c:pt>
                <c:pt idx="8">
                  <c:v>four</c:v>
                </c:pt>
                <c:pt idx="10">
                  <c:v>five</c:v>
                </c:pt>
                <c:pt idx="12">
                  <c:v>six</c:v>
                </c:pt>
                <c:pt idx="14">
                  <c:v>seven</c:v>
                </c:pt>
                <c:pt idx="16">
                  <c:v>eight</c:v>
                </c:pt>
                <c:pt idx="18">
                  <c:v>nine</c:v>
                </c:pt>
                <c:pt idx="20">
                  <c:v>ten</c:v>
                </c:pt>
                <c:pt idx="22">
                  <c:v>eleven</c:v>
                </c:pt>
                <c:pt idx="24">
                  <c:v>shore</c:v>
                </c:pt>
              </c:strCache>
            </c:strRef>
          </c:cat>
          <c:val>
            <c:numRef>
              <c:f>Sheet1!$B$2:$B$26</c:f>
              <c:numCache>
                <c:formatCode>0</c:formatCode>
                <c:ptCount val="25"/>
                <c:pt idx="0">
                  <c:v>0</c:v>
                </c:pt>
                <c:pt idx="1">
                  <c:v>-25</c:v>
                </c:pt>
                <c:pt idx="2">
                  <c:v>-34</c:v>
                </c:pt>
                <c:pt idx="3">
                  <c:v>-44</c:v>
                </c:pt>
                <c:pt idx="4">
                  <c:v>-51</c:v>
                </c:pt>
                <c:pt idx="5">
                  <c:v>-54</c:v>
                </c:pt>
                <c:pt idx="6">
                  <c:v>-45</c:v>
                </c:pt>
                <c:pt idx="7">
                  <c:v>-52</c:v>
                </c:pt>
                <c:pt idx="8">
                  <c:v>-54</c:v>
                </c:pt>
                <c:pt idx="9">
                  <c:v>-58</c:v>
                </c:pt>
                <c:pt idx="10">
                  <c:v>-60</c:v>
                </c:pt>
                <c:pt idx="11">
                  <c:v>-55</c:v>
                </c:pt>
                <c:pt idx="12">
                  <c:v>-54</c:v>
                </c:pt>
                <c:pt idx="13">
                  <c:v>-56</c:v>
                </c:pt>
                <c:pt idx="14">
                  <c:v>-58</c:v>
                </c:pt>
                <c:pt idx="15">
                  <c:v>-54</c:v>
                </c:pt>
                <c:pt idx="16">
                  <c:v>-56</c:v>
                </c:pt>
                <c:pt idx="17">
                  <c:v>-45</c:v>
                </c:pt>
                <c:pt idx="18">
                  <c:v>-43</c:v>
                </c:pt>
                <c:pt idx="19">
                  <c:v>-35</c:v>
                </c:pt>
                <c:pt idx="20">
                  <c:v>-24</c:v>
                </c:pt>
                <c:pt idx="21">
                  <c:v>-23</c:v>
                </c:pt>
                <c:pt idx="22">
                  <c:v>-20</c:v>
                </c:pt>
                <c:pt idx="23">
                  <c:v>-15</c:v>
                </c:pt>
                <c:pt idx="2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cat>
            <c:strRef>
              <c:f>Sheet1!$A$2:$A$26</c:f>
              <c:strCache>
                <c:ptCount val="25"/>
                <c:pt idx="0">
                  <c:v>Shore</c:v>
                </c:pt>
                <c:pt idx="2">
                  <c:v>one</c:v>
                </c:pt>
                <c:pt idx="4">
                  <c:v>two</c:v>
                </c:pt>
                <c:pt idx="6">
                  <c:v>three</c:v>
                </c:pt>
                <c:pt idx="8">
                  <c:v>four</c:v>
                </c:pt>
                <c:pt idx="10">
                  <c:v>five</c:v>
                </c:pt>
                <c:pt idx="12">
                  <c:v>six</c:v>
                </c:pt>
                <c:pt idx="14">
                  <c:v>seven</c:v>
                </c:pt>
                <c:pt idx="16">
                  <c:v>eight</c:v>
                </c:pt>
                <c:pt idx="18">
                  <c:v>nine</c:v>
                </c:pt>
                <c:pt idx="20">
                  <c:v>ten</c:v>
                </c:pt>
                <c:pt idx="22">
                  <c:v>eleven</c:v>
                </c:pt>
                <c:pt idx="24">
                  <c:v>shore</c:v>
                </c:pt>
              </c:strCache>
            </c:strRef>
          </c:cat>
          <c:val>
            <c:numRef>
              <c:f>Sheet1!$C$2:$C$26</c:f>
              <c:numCache>
                <c:formatCode>0</c:formatCode>
                <c:ptCount val="25"/>
                <c:pt idx="0">
                  <c:v>0</c:v>
                </c:pt>
                <c:pt idx="1">
                  <c:v>-20</c:v>
                </c:pt>
                <c:pt idx="2">
                  <c:v>-25</c:v>
                </c:pt>
                <c:pt idx="3">
                  <c:v>-40</c:v>
                </c:pt>
                <c:pt idx="4">
                  <c:v>-45</c:v>
                </c:pt>
                <c:pt idx="5">
                  <c:v>-46</c:v>
                </c:pt>
                <c:pt idx="6">
                  <c:v>-40</c:v>
                </c:pt>
                <c:pt idx="7">
                  <c:v>-53</c:v>
                </c:pt>
                <c:pt idx="8">
                  <c:v>-58</c:v>
                </c:pt>
                <c:pt idx="9">
                  <c:v>-61</c:v>
                </c:pt>
                <c:pt idx="10">
                  <c:v>-63</c:v>
                </c:pt>
                <c:pt idx="11">
                  <c:v>-59</c:v>
                </c:pt>
                <c:pt idx="12">
                  <c:v>-59</c:v>
                </c:pt>
                <c:pt idx="13">
                  <c:v>-60</c:v>
                </c:pt>
                <c:pt idx="14">
                  <c:v>-59</c:v>
                </c:pt>
                <c:pt idx="15">
                  <c:v>-56</c:v>
                </c:pt>
                <c:pt idx="16">
                  <c:v>-58</c:v>
                </c:pt>
                <c:pt idx="17">
                  <c:v>-50</c:v>
                </c:pt>
                <c:pt idx="18">
                  <c:v>-41</c:v>
                </c:pt>
                <c:pt idx="19">
                  <c:v>-34</c:v>
                </c:pt>
                <c:pt idx="20">
                  <c:v>-20</c:v>
                </c:pt>
                <c:pt idx="21">
                  <c:v>-18</c:v>
                </c:pt>
                <c:pt idx="22">
                  <c:v>-16</c:v>
                </c:pt>
                <c:pt idx="23">
                  <c:v>-16</c:v>
                </c:pt>
                <c:pt idx="2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strRef>
              <c:f>Sheet1!$A$2:$A$26</c:f>
              <c:strCache>
                <c:ptCount val="25"/>
                <c:pt idx="0">
                  <c:v>Shore</c:v>
                </c:pt>
                <c:pt idx="2">
                  <c:v>one</c:v>
                </c:pt>
                <c:pt idx="4">
                  <c:v>two</c:v>
                </c:pt>
                <c:pt idx="6">
                  <c:v>three</c:v>
                </c:pt>
                <c:pt idx="8">
                  <c:v>four</c:v>
                </c:pt>
                <c:pt idx="10">
                  <c:v>five</c:v>
                </c:pt>
                <c:pt idx="12">
                  <c:v>six</c:v>
                </c:pt>
                <c:pt idx="14">
                  <c:v>seven</c:v>
                </c:pt>
                <c:pt idx="16">
                  <c:v>eight</c:v>
                </c:pt>
                <c:pt idx="18">
                  <c:v>nine</c:v>
                </c:pt>
                <c:pt idx="20">
                  <c:v>ten</c:v>
                </c:pt>
                <c:pt idx="22">
                  <c:v>eleven</c:v>
                </c:pt>
                <c:pt idx="24">
                  <c:v>shore</c:v>
                </c:pt>
              </c:strCache>
            </c:strRef>
          </c:cat>
          <c:val>
            <c:numRef>
              <c:f>Sheet1!$D$2:$D$26</c:f>
              <c:numCache>
                <c:formatCode>0</c:formatCode>
                <c:ptCount val="25"/>
                <c:pt idx="0">
                  <c:v>0</c:v>
                </c:pt>
                <c:pt idx="1">
                  <c:v>-15</c:v>
                </c:pt>
                <c:pt idx="2">
                  <c:v>-20</c:v>
                </c:pt>
                <c:pt idx="3">
                  <c:v>-28</c:v>
                </c:pt>
                <c:pt idx="4">
                  <c:v>-36</c:v>
                </c:pt>
                <c:pt idx="5">
                  <c:v>-35</c:v>
                </c:pt>
                <c:pt idx="6">
                  <c:v>-38</c:v>
                </c:pt>
                <c:pt idx="7">
                  <c:v>-55</c:v>
                </c:pt>
                <c:pt idx="8">
                  <c:v>-63</c:v>
                </c:pt>
                <c:pt idx="9">
                  <c:v>-64</c:v>
                </c:pt>
                <c:pt idx="10">
                  <c:v>-65</c:v>
                </c:pt>
                <c:pt idx="11">
                  <c:v>-60</c:v>
                </c:pt>
                <c:pt idx="12">
                  <c:v>-64</c:v>
                </c:pt>
                <c:pt idx="13">
                  <c:v>-68</c:v>
                </c:pt>
                <c:pt idx="14">
                  <c:v>-61</c:v>
                </c:pt>
                <c:pt idx="15">
                  <c:v>-59</c:v>
                </c:pt>
                <c:pt idx="16">
                  <c:v>-61</c:v>
                </c:pt>
                <c:pt idx="17">
                  <c:v>-55</c:v>
                </c:pt>
                <c:pt idx="18">
                  <c:v>-40</c:v>
                </c:pt>
                <c:pt idx="19">
                  <c:v>-30</c:v>
                </c:pt>
                <c:pt idx="20">
                  <c:v>-18</c:v>
                </c:pt>
                <c:pt idx="21">
                  <c:v>-7</c:v>
                </c:pt>
                <c:pt idx="22">
                  <c:v>-9</c:v>
                </c:pt>
                <c:pt idx="23">
                  <c:v>-12</c:v>
                </c:pt>
                <c:pt idx="24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2010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cat>
            <c:strRef>
              <c:f>Sheet1!$A$2:$A$26</c:f>
              <c:strCache>
                <c:ptCount val="25"/>
                <c:pt idx="0">
                  <c:v>Shore</c:v>
                </c:pt>
                <c:pt idx="2">
                  <c:v>one</c:v>
                </c:pt>
                <c:pt idx="4">
                  <c:v>two</c:v>
                </c:pt>
                <c:pt idx="6">
                  <c:v>three</c:v>
                </c:pt>
                <c:pt idx="8">
                  <c:v>four</c:v>
                </c:pt>
                <c:pt idx="10">
                  <c:v>five</c:v>
                </c:pt>
                <c:pt idx="12">
                  <c:v>six</c:v>
                </c:pt>
                <c:pt idx="14">
                  <c:v>seven</c:v>
                </c:pt>
                <c:pt idx="16">
                  <c:v>eight</c:v>
                </c:pt>
                <c:pt idx="18">
                  <c:v>nine</c:v>
                </c:pt>
                <c:pt idx="20">
                  <c:v>ten</c:v>
                </c:pt>
                <c:pt idx="22">
                  <c:v>eleven</c:v>
                </c:pt>
                <c:pt idx="24">
                  <c:v>shore</c:v>
                </c:pt>
              </c:strCache>
            </c:strRef>
          </c:cat>
          <c:val>
            <c:numRef>
              <c:f>Sheet1!$E$2:$E$26</c:f>
              <c:numCache>
                <c:formatCode>0</c:formatCode>
                <c:ptCount val="25"/>
                <c:pt idx="0">
                  <c:v>0</c:v>
                </c:pt>
                <c:pt idx="1">
                  <c:v>-7</c:v>
                </c:pt>
                <c:pt idx="2">
                  <c:v>-11</c:v>
                </c:pt>
                <c:pt idx="3">
                  <c:v>-22</c:v>
                </c:pt>
                <c:pt idx="4">
                  <c:v>-27</c:v>
                </c:pt>
                <c:pt idx="5">
                  <c:v>-30</c:v>
                </c:pt>
                <c:pt idx="6">
                  <c:v>-34</c:v>
                </c:pt>
                <c:pt idx="7">
                  <c:v>-57</c:v>
                </c:pt>
                <c:pt idx="8">
                  <c:v>-68</c:v>
                </c:pt>
                <c:pt idx="9">
                  <c:v>-70</c:v>
                </c:pt>
                <c:pt idx="10">
                  <c:v>-69</c:v>
                </c:pt>
                <c:pt idx="11">
                  <c:v>-62</c:v>
                </c:pt>
                <c:pt idx="12">
                  <c:v>-68</c:v>
                </c:pt>
                <c:pt idx="13">
                  <c:v>-72</c:v>
                </c:pt>
                <c:pt idx="14">
                  <c:v>-64</c:v>
                </c:pt>
                <c:pt idx="15">
                  <c:v>-61</c:v>
                </c:pt>
                <c:pt idx="16">
                  <c:v>-64</c:v>
                </c:pt>
                <c:pt idx="17">
                  <c:v>-60</c:v>
                </c:pt>
                <c:pt idx="18">
                  <c:v>-37</c:v>
                </c:pt>
                <c:pt idx="19">
                  <c:v>-25</c:v>
                </c:pt>
                <c:pt idx="20">
                  <c:v>-12</c:v>
                </c:pt>
                <c:pt idx="21">
                  <c:v>0</c:v>
                </c:pt>
                <c:pt idx="22">
                  <c:v>0</c:v>
                </c:pt>
                <c:pt idx="23">
                  <c:v>-7</c:v>
                </c:pt>
                <c:pt idx="24">
                  <c:v>0</c:v>
                </c:pt>
              </c:numCache>
            </c:numRef>
          </c:val>
        </c:ser>
        <c:axId val="68520192"/>
        <c:axId val="68530176"/>
        <c:axId val="68526080"/>
      </c:line3DChart>
      <c:catAx>
        <c:axId val="68520192"/>
        <c:scaling>
          <c:orientation val="minMax"/>
        </c:scaling>
        <c:delete val="1"/>
        <c:axPos val="b"/>
        <c:tickLblPos val="none"/>
        <c:crossAx val="68530176"/>
        <c:crosses val="autoZero"/>
        <c:auto val="1"/>
        <c:lblAlgn val="ctr"/>
        <c:lblOffset val="100"/>
      </c:catAx>
      <c:valAx>
        <c:axId val="68530176"/>
        <c:scaling>
          <c:orientation val="minMax"/>
        </c:scaling>
        <c:axPos val="l"/>
        <c:majorGridlines/>
        <c:numFmt formatCode="0" sourceLinked="1"/>
        <c:tickLblPos val="nextTo"/>
        <c:crossAx val="68520192"/>
        <c:crosses val="autoZero"/>
        <c:crossBetween val="between"/>
      </c:valAx>
      <c:serAx>
        <c:axId val="68526080"/>
        <c:scaling>
          <c:orientation val="minMax"/>
        </c:scaling>
        <c:delete val="1"/>
        <c:axPos val="b"/>
        <c:tickLblPos val="none"/>
        <c:crossAx val="68530176"/>
        <c:crosses val="autoZero"/>
      </c:ser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22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29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230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C6235A51-DAB1-4406-AD85-7E596BD19367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52B673-9235-4668-BDDD-84E01985E5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31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235A51-DAB1-4406-AD85-7E596BD19367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2B673-9235-4668-BDDD-84E01985E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235A51-DAB1-4406-AD85-7E596BD19367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2B673-9235-4668-BDDD-84E01985E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235A51-DAB1-4406-AD85-7E596BD19367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2B673-9235-4668-BDDD-84E01985E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235A51-DAB1-4406-AD85-7E596BD19367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2B673-9235-4668-BDDD-84E01985E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235A51-DAB1-4406-AD85-7E596BD19367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2B673-9235-4668-BDDD-84E01985E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235A51-DAB1-4406-AD85-7E596BD19367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2B673-9235-4668-BDDD-84E01985E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235A51-DAB1-4406-AD85-7E596BD19367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2B673-9235-4668-BDDD-84E01985E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235A51-DAB1-4406-AD85-7E596BD19367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2B673-9235-4668-BDDD-84E01985E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235A51-DAB1-4406-AD85-7E596BD19367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2B673-9235-4668-BDDD-84E01985E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235A51-DAB1-4406-AD85-7E596BD19367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2B673-9235-4668-BDDD-84E01985E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127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127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6235A51-DAB1-4406-AD85-7E596BD19367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29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E52B673-9235-4668-BDDD-84E01985E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10000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38200" y="838200"/>
            <a:ext cx="7620000" cy="19812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Lewistown Junior High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7</a:t>
            </a:r>
            <a:r>
              <a:rPr lang="en-US" baseline="30000" dirty="0" smtClean="0">
                <a:solidFill>
                  <a:srgbClr val="C00000"/>
                </a:solidFill>
              </a:rPr>
              <a:t>th</a:t>
            </a:r>
            <a:r>
              <a:rPr lang="en-US" dirty="0" smtClean="0">
                <a:solidFill>
                  <a:srgbClr val="C00000"/>
                </a:solidFill>
              </a:rPr>
              <a:t> Grade Science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2895600"/>
            <a:ext cx="6400800" cy="2819400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Brewery Flats</a:t>
            </a:r>
          </a:p>
          <a:p>
            <a:r>
              <a:rPr lang="en-US" sz="5400" dirty="0" smtClean="0">
                <a:solidFill>
                  <a:srgbClr val="C00000"/>
                </a:solidFill>
              </a:rPr>
              <a:t>Fall Trip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September 22, 2010</a:t>
            </a:r>
          </a:p>
          <a:p>
            <a:endParaRPr lang="en-US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010400" cy="102235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5 Screens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Gravel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Fine Gravel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Coarse Sand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Fine Sand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Silt and Clay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BF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524000"/>
            <a:ext cx="5111750" cy="3386534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tto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-10800000">
            <a:off x="1904997" y="-1"/>
            <a:ext cx="5081629" cy="6994713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Stream Bottom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953000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Stream Cross-sections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Part 3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Stream Bottom Before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Content Placeholder 6" descr="brewer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19797"/>
            <a:ext cx="4038600" cy="3656606"/>
          </a:xfrm>
        </p:spPr>
      </p:pic>
      <p:pic>
        <p:nvPicPr>
          <p:cNvPr id="8" name="Content Placeholder 7" descr="brewer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61948"/>
            <a:ext cx="4038600" cy="3572304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Sept. 11, 2000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Content Placeholder 6" descr="New Water in Chann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138289"/>
            <a:ext cx="6019800" cy="5489103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rewery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8656607" cy="5735002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eweryflat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741434" cy="5791200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eweryflat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8856453" cy="5867400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C00000"/>
                </a:solidFill>
              </a:rPr>
              <a:t>Fall and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smtClean="0">
                <a:solidFill>
                  <a:srgbClr val="C00000"/>
                </a:solidFill>
              </a:rPr>
              <a:t>Spring Activities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270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Fall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Stream Cross-sections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Stream Bottom Sampling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Macro-invertebrate Studies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Spring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B050"/>
                </a:solidFill>
              </a:rPr>
              <a:t>Water Quality Studies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Bird Identification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Macro-invertebrate Studies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</a:rPr>
              <a:t>Macro-invertebrate Collection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C00000"/>
                </a:solidFill>
              </a:rPr>
              <a:t>Part 1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Macro-invertebrate Collection</a:t>
            </a:r>
            <a:endParaRPr lang="en-US" dirty="0"/>
          </a:p>
        </p:txBody>
      </p:sp>
      <p:pic>
        <p:nvPicPr>
          <p:cNvPr id="4" name="Content Placeholder 3" descr="ljh 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3600" y="1066800"/>
            <a:ext cx="7416800" cy="55626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28600"/>
            <a:ext cx="4343400" cy="2667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Water Quality based on “Bugs” collected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MacroInvertebratesTr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429000"/>
            <a:ext cx="4043363" cy="3039494"/>
          </a:xfrm>
        </p:spPr>
      </p:pic>
      <p:pic>
        <p:nvPicPr>
          <p:cNvPr id="5" name="Picture 4" descr="Macro Score sheet.gif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381000" y="304800"/>
            <a:ext cx="3764410" cy="62484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g numbers 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5400000">
            <a:off x="1416538" y="-914402"/>
            <a:ext cx="6310926" cy="8686802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193675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POLLUTION TOLERANCE INDEX</a:t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(PTI)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8077200" cy="29718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23 AND ABOVE		EXCELLENT 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17-22				GOOD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11-16				FAIR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10 OR LESS			POOR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Stream Bottom Sampling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</a:rPr>
              <a:t>Part 2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Stream Bottom Sampling</a:t>
            </a:r>
            <a:endParaRPr lang="en-US" dirty="0"/>
          </a:p>
        </p:txBody>
      </p:sp>
      <p:pic>
        <p:nvPicPr>
          <p:cNvPr id="4" name="Content Placeholder 3" descr="ljh 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371600"/>
            <a:ext cx="7010400" cy="5257800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ATVing</Template>
  <TotalTime>1462</TotalTime>
  <Words>85</Words>
  <Application>Microsoft Office PowerPoint</Application>
  <PresentationFormat>On-screen Show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Mountain Top</vt:lpstr>
      <vt:lpstr>Lewistown Junior High 7th Grade Science </vt:lpstr>
      <vt:lpstr>Fall and Spring Activities</vt:lpstr>
      <vt:lpstr>Macro-invertebrate Collection</vt:lpstr>
      <vt:lpstr>Macro-invertebrate Collection</vt:lpstr>
      <vt:lpstr>Water Quality based on “Bugs” collected</vt:lpstr>
      <vt:lpstr>Slide 6</vt:lpstr>
      <vt:lpstr>POLLUTION TOLERANCE INDEX (PTI)</vt:lpstr>
      <vt:lpstr>Stream Bottom Sampling</vt:lpstr>
      <vt:lpstr>Stream Bottom Sampling</vt:lpstr>
      <vt:lpstr>5 Screens</vt:lpstr>
      <vt:lpstr>Slide 11</vt:lpstr>
      <vt:lpstr>Total Stream Bottom Results</vt:lpstr>
      <vt:lpstr>Stream Cross-sections  Part 3 </vt:lpstr>
      <vt:lpstr>Stream Bottom Before </vt:lpstr>
      <vt:lpstr>Sept. 11, 2000</vt:lpstr>
      <vt:lpstr>Slide 16</vt:lpstr>
      <vt:lpstr>Slide 17</vt:lpstr>
      <vt:lpstr>Slide 18</vt:lpstr>
      <vt:lpstr>Slide 19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58</cp:revision>
  <dcterms:created xsi:type="dcterms:W3CDTF">2010-11-16T16:50:10Z</dcterms:created>
  <dcterms:modified xsi:type="dcterms:W3CDTF">2010-11-20T16:50:31Z</dcterms:modified>
</cp:coreProperties>
</file>